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75" r:id="rId3"/>
    <p:sldId id="280" r:id="rId4"/>
    <p:sldId id="279" r:id="rId5"/>
    <p:sldId id="257" r:id="rId6"/>
    <p:sldId id="277" r:id="rId7"/>
    <p:sldId id="285" r:id="rId8"/>
    <p:sldId id="282" r:id="rId9"/>
    <p:sldId id="276" r:id="rId10"/>
    <p:sldId id="283" r:id="rId11"/>
    <p:sldId id="284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9"/>
    <p:restoredTop sz="94626"/>
  </p:normalViewPr>
  <p:slideViewPr>
    <p:cSldViewPr snapToGrid="0" snapToObjects="1">
      <p:cViewPr varScale="1">
        <p:scale>
          <a:sx n="67" d="100"/>
          <a:sy n="67" d="100"/>
        </p:scale>
        <p:origin x="1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363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184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802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4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0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E4249-C0D0-4B06-8692-E8BB871AF64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12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B0DB6-F5C7-45FB-8CF3-31B45F9C2DA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21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820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B79-C007-F24C-8242-DFDFAA9A6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052" y="2785149"/>
            <a:ext cx="3880757" cy="2226166"/>
          </a:xfrm>
        </p:spPr>
        <p:txBody>
          <a:bodyPr>
            <a:normAutofit fontScale="90000"/>
          </a:bodyPr>
          <a:lstStyle/>
          <a:p>
            <a:r>
              <a:rPr lang="es-ES" sz="3300" dirty="0"/>
              <a:t>Poesía romántica americana, </a:t>
            </a:r>
            <a:br>
              <a:rPr lang="es-ES" sz="3300" dirty="0"/>
            </a:br>
            <a:r>
              <a:rPr lang="es-ES" sz="3300" dirty="0"/>
              <a:t>el romanticismo y posromanticismo peninsular</a:t>
            </a:r>
            <a:br>
              <a:rPr lang="en-US" dirty="0"/>
            </a:b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E5794-5212-0744-B106-DC956AAD5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8536" y="5011315"/>
            <a:ext cx="4637787" cy="831432"/>
          </a:xfrm>
        </p:spPr>
        <p:txBody>
          <a:bodyPr/>
          <a:lstStyle/>
          <a:p>
            <a:r>
              <a:rPr lang="en-US" i="1" dirty="0"/>
              <a:t>Aproximaciones,</a:t>
            </a:r>
            <a:r>
              <a:rPr lang="en-US" dirty="0"/>
              <a:t>164-166</a:t>
            </a:r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EDCD9-A779-EF4B-A890-77C30EB0A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65" y="1848200"/>
            <a:ext cx="4308289" cy="26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D04B-FECB-C648-8B54-0003F90B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3A20-EE53-4B48-856B-5BC4E0BD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187" y="1638300"/>
            <a:ext cx="2509736" cy="3581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_tradnl" dirty="0"/>
              <a:t>¿Qué significación tienen los versos que repiten la palabra ¨Volverán¨?¿Y los que repiten la palabra ¨pero¨?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¿cómo se puede interpretar la estrofa final?</a:t>
            </a:r>
          </a:p>
          <a:p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402B7-E0C7-444F-AFD6-E933B1CA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7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5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AADE-20C9-5941-8FF5-42103A98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Preguntas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0317-0E64-8948-8C49-9DDDFA799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_tradnl" dirty="0"/>
              <a:t>¿Cuáles distinciones del romanticismo latinoamericano y del posromanticismo español se encuentran en los poemas de los autores? Es decir ¿qué características de los movimientos reflejan cada uno?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 ¿Qué tipo de figuras retóricas y tropos  encuentran  en ambos poema?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4557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301C-11CA-B84C-9B74-7A9384C4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620" y="284813"/>
            <a:ext cx="9601200" cy="6047282"/>
          </a:xfrm>
        </p:spPr>
        <p:txBody>
          <a:bodyPr>
            <a:normAutofit fontScale="92500" lnSpcReduction="10000"/>
          </a:bodyPr>
          <a:lstStyle/>
          <a:p>
            <a:r>
              <a:rPr lang="en-US" err="1"/>
              <a:t>Estrofa</a:t>
            </a:r>
            <a:r>
              <a:rPr lang="en-US"/>
              <a:t> 1: </a:t>
            </a:r>
          </a:p>
          <a:p>
            <a:pPr lvl="1"/>
            <a:r>
              <a:rPr lang="en-US" err="1"/>
              <a:t>Metáfora</a:t>
            </a:r>
            <a:r>
              <a:rPr lang="en-US"/>
              <a:t>: Los </a:t>
            </a:r>
            <a:r>
              <a:rPr lang="en-US" err="1"/>
              <a:t>golondrinas</a:t>
            </a:r>
            <a:r>
              <a:rPr lang="en-US"/>
              <a:t> son </a:t>
            </a:r>
            <a:r>
              <a:rPr lang="en-US" err="1"/>
              <a:t>metáfora</a:t>
            </a:r>
            <a:r>
              <a:rPr lang="en-US"/>
              <a:t> para el </a:t>
            </a:r>
            <a:r>
              <a:rPr lang="en-US" err="1"/>
              <a:t>amor</a:t>
            </a:r>
            <a:r>
              <a:rPr lang="en-US"/>
              <a:t> entre un hombre y </a:t>
            </a:r>
            <a:r>
              <a:rPr lang="en-US" err="1"/>
              <a:t>mujer</a:t>
            </a:r>
            <a:r>
              <a:rPr lang="en-US"/>
              <a:t>. </a:t>
            </a:r>
          </a:p>
          <a:p>
            <a:pPr lvl="1"/>
            <a:r>
              <a:rPr lang="en-US" err="1"/>
              <a:t>Hipérbaton</a:t>
            </a:r>
            <a:r>
              <a:rPr lang="en-US"/>
              <a:t>: "de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balcón</a:t>
            </a:r>
            <a:r>
              <a:rPr lang="en-US"/>
              <a:t> </a:t>
            </a:r>
            <a:r>
              <a:rPr lang="en-US" err="1"/>
              <a:t>sus</a:t>
            </a:r>
            <a:r>
              <a:rPr lang="en-US"/>
              <a:t> </a:t>
            </a:r>
            <a:r>
              <a:rPr lang="en-US" err="1"/>
              <a:t>nidos</a:t>
            </a:r>
            <a:r>
              <a:rPr lang="en-US"/>
              <a:t> a </a:t>
            </a:r>
            <a:r>
              <a:rPr lang="en-US" err="1"/>
              <a:t>colgar</a:t>
            </a:r>
            <a:r>
              <a:rPr lang="en-US"/>
              <a:t>”</a:t>
            </a:r>
          </a:p>
          <a:p>
            <a:pPr lvl="1"/>
            <a:r>
              <a:rPr lang="en-US" err="1"/>
              <a:t>Epíteto</a:t>
            </a:r>
            <a:r>
              <a:rPr lang="en-US"/>
              <a:t>: Las alas de las </a:t>
            </a:r>
            <a:r>
              <a:rPr lang="en-US" err="1"/>
              <a:t>golondrinas</a:t>
            </a:r>
            <a:endParaRPr lang="en-US"/>
          </a:p>
          <a:p>
            <a:r>
              <a:rPr lang="en-US" err="1"/>
              <a:t>Estrofa</a:t>
            </a:r>
            <a:r>
              <a:rPr lang="en-US"/>
              <a:t> 2: </a:t>
            </a:r>
          </a:p>
          <a:p>
            <a:pPr lvl="1"/>
            <a:r>
              <a:rPr lang="en-US" err="1"/>
              <a:t>Hipérbaton</a:t>
            </a:r>
            <a:r>
              <a:rPr lang="en-US"/>
              <a:t>: "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hermosura</a:t>
            </a:r>
            <a:r>
              <a:rPr lang="en-US"/>
              <a:t> y mi </a:t>
            </a:r>
            <a:r>
              <a:rPr lang="en-US" err="1"/>
              <a:t>dicha</a:t>
            </a:r>
            <a:r>
              <a:rPr lang="en-US"/>
              <a:t> a </a:t>
            </a:r>
            <a:r>
              <a:rPr lang="en-US" err="1"/>
              <a:t>contemplar</a:t>
            </a:r>
            <a:r>
              <a:rPr lang="en-US"/>
              <a:t>”</a:t>
            </a:r>
          </a:p>
          <a:p>
            <a:r>
              <a:rPr lang="en-US" err="1"/>
              <a:t>Estrofa</a:t>
            </a:r>
            <a:r>
              <a:rPr lang="en-US"/>
              <a:t> 3: </a:t>
            </a:r>
          </a:p>
          <a:p>
            <a:pPr lvl="1"/>
            <a:r>
              <a:rPr lang="en-US" err="1"/>
              <a:t>Metáfora</a:t>
            </a:r>
            <a:r>
              <a:rPr lang="en-US"/>
              <a:t>: Las </a:t>
            </a:r>
            <a:r>
              <a:rPr lang="en-US" err="1"/>
              <a:t>tupidas</a:t>
            </a:r>
            <a:r>
              <a:rPr lang="en-US"/>
              <a:t>, que </a:t>
            </a:r>
            <a:r>
              <a:rPr lang="en-US" err="1"/>
              <a:t>representan</a:t>
            </a:r>
            <a:r>
              <a:rPr lang="en-US"/>
              <a:t> la </a:t>
            </a:r>
            <a:r>
              <a:rPr lang="en-US" err="1"/>
              <a:t>mujer</a:t>
            </a:r>
            <a:r>
              <a:rPr lang="en-US"/>
              <a:t> y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relación</a:t>
            </a:r>
            <a:r>
              <a:rPr lang="en-US"/>
              <a:t> con el hombre.</a:t>
            </a:r>
          </a:p>
          <a:p>
            <a:pPr lvl="1"/>
            <a:r>
              <a:rPr lang="en-US" err="1"/>
              <a:t>Hipérbaton</a:t>
            </a:r>
            <a:r>
              <a:rPr lang="en-US"/>
              <a:t>: "de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jardín</a:t>
            </a:r>
            <a:r>
              <a:rPr lang="en-US"/>
              <a:t> las </a:t>
            </a:r>
            <a:r>
              <a:rPr lang="en-US" err="1"/>
              <a:t>tapias</a:t>
            </a:r>
            <a:r>
              <a:rPr lang="en-US"/>
              <a:t> a </a:t>
            </a:r>
            <a:r>
              <a:rPr lang="en-US" err="1"/>
              <a:t>escalar</a:t>
            </a:r>
            <a:r>
              <a:rPr lang="en-US"/>
              <a:t>"</a:t>
            </a:r>
          </a:p>
          <a:p>
            <a:r>
              <a:rPr lang="en-US" err="1"/>
              <a:t>Estrofa</a:t>
            </a:r>
            <a:r>
              <a:rPr lang="en-US"/>
              <a:t> 4: </a:t>
            </a:r>
          </a:p>
          <a:p>
            <a:pPr lvl="1"/>
            <a:r>
              <a:rPr lang="en-US" err="1"/>
              <a:t>Símil</a:t>
            </a:r>
            <a:r>
              <a:rPr lang="en-US"/>
              <a:t>: </a:t>
            </a:r>
            <a:r>
              <a:rPr lang="en-US" err="1"/>
              <a:t>Compara</a:t>
            </a:r>
            <a:r>
              <a:rPr lang="en-US"/>
              <a:t> las </a:t>
            </a:r>
            <a:r>
              <a:rPr lang="en-US" err="1"/>
              <a:t>Cuajadas</a:t>
            </a:r>
            <a:r>
              <a:rPr lang="en-US"/>
              <a:t> de </a:t>
            </a:r>
            <a:r>
              <a:rPr lang="en-US" err="1"/>
              <a:t>rocío</a:t>
            </a:r>
            <a:r>
              <a:rPr lang="en-US"/>
              <a:t> con </a:t>
            </a:r>
            <a:r>
              <a:rPr lang="en-US" err="1"/>
              <a:t>lágrimas</a:t>
            </a:r>
            <a:r>
              <a:rPr lang="en-US"/>
              <a:t>.</a:t>
            </a:r>
          </a:p>
          <a:p>
            <a:pPr lvl="1"/>
            <a:r>
              <a:rPr lang="en-US" err="1"/>
              <a:t>Epíteto</a:t>
            </a:r>
            <a:r>
              <a:rPr lang="en-US"/>
              <a:t>: De le </a:t>
            </a:r>
            <a:r>
              <a:rPr lang="en-US" err="1"/>
              <a:t>rocío</a:t>
            </a:r>
            <a:r>
              <a:rPr lang="en-US"/>
              <a:t> </a:t>
            </a:r>
            <a:r>
              <a:rPr lang="en-US" err="1"/>
              <a:t>fuerte</a:t>
            </a:r>
            <a:r>
              <a:rPr lang="en-US"/>
              <a:t>.</a:t>
            </a:r>
          </a:p>
          <a:p>
            <a:r>
              <a:rPr lang="en-US" err="1"/>
              <a:t>Estrofa</a:t>
            </a:r>
            <a:r>
              <a:rPr lang="en-US"/>
              <a:t> 5: </a:t>
            </a:r>
          </a:p>
          <a:p>
            <a:pPr lvl="1"/>
            <a:r>
              <a:rPr lang="en-US" err="1"/>
              <a:t>Hipérbaton</a:t>
            </a:r>
            <a:r>
              <a:rPr lang="en-US"/>
              <a:t>: "</a:t>
            </a:r>
            <a:r>
              <a:rPr lang="en-US" err="1"/>
              <a:t>Volverán</a:t>
            </a:r>
            <a:r>
              <a:rPr lang="en-US"/>
              <a:t> de </a:t>
            </a:r>
            <a:r>
              <a:rPr lang="en-US" err="1"/>
              <a:t>amor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tus</a:t>
            </a:r>
            <a:r>
              <a:rPr lang="en-US"/>
              <a:t> </a:t>
            </a:r>
            <a:r>
              <a:rPr lang="en-US" err="1"/>
              <a:t>oídos</a:t>
            </a:r>
            <a:r>
              <a:rPr lang="en-US"/>
              <a:t> las palabras </a:t>
            </a:r>
            <a:r>
              <a:rPr lang="en-US" err="1"/>
              <a:t>ardientes</a:t>
            </a:r>
            <a:r>
              <a:rPr lang="en-US"/>
              <a:t> a sonar" </a:t>
            </a:r>
          </a:p>
          <a:p>
            <a:pPr lvl="1"/>
            <a:r>
              <a:rPr lang="en-US" err="1"/>
              <a:t>Epíteto</a:t>
            </a:r>
            <a:r>
              <a:rPr lang="en-US"/>
              <a:t>: </a:t>
            </a:r>
            <a:r>
              <a:rPr lang="en-US" err="1"/>
              <a:t>Profundo</a:t>
            </a:r>
            <a:r>
              <a:rPr lang="en-US"/>
              <a:t> </a:t>
            </a:r>
            <a:r>
              <a:rPr lang="en-US" err="1"/>
              <a:t>sueño</a:t>
            </a:r>
            <a:endParaRPr lang="en-US"/>
          </a:p>
          <a:p>
            <a:r>
              <a:rPr lang="en-US" err="1"/>
              <a:t>Estrofa</a:t>
            </a:r>
            <a:r>
              <a:rPr lang="en-US"/>
              <a:t> 6:</a:t>
            </a:r>
          </a:p>
          <a:p>
            <a:pPr lvl="1"/>
            <a:r>
              <a:rPr lang="en-US" err="1"/>
              <a:t>Antítesis</a:t>
            </a:r>
            <a:r>
              <a:rPr lang="en-US"/>
              <a:t>: "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yo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he </a:t>
            </a:r>
            <a:r>
              <a:rPr lang="en-US" err="1"/>
              <a:t>querido</a:t>
            </a:r>
            <a:r>
              <a:rPr lang="en-US"/>
              <a:t>... </a:t>
            </a:r>
            <a:r>
              <a:rPr lang="en-US" err="1"/>
              <a:t>desengáñate</a:t>
            </a:r>
            <a:r>
              <a:rPr lang="en-US"/>
              <a:t>, ¡</a:t>
            </a:r>
            <a:r>
              <a:rPr lang="en-US" err="1"/>
              <a:t>así</a:t>
            </a:r>
            <a:r>
              <a:rPr lang="en-US"/>
              <a:t> no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querrán</a:t>
            </a:r>
            <a:r>
              <a:rPr lang="en-US"/>
              <a:t>!"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119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3C6C-DF15-EF40-A6E3-A48FEBE4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210109"/>
            <a:ext cx="7130375" cy="1485900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Preguntas de comprensión de la lectura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FF557811-7F84-9449-93EB-0CB82E0B1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0976" y="2936488"/>
            <a:ext cx="7989888" cy="3630613"/>
          </a:xfrm>
        </p:spPr>
        <p:txBody>
          <a:bodyPr/>
          <a:lstStyle/>
          <a:p>
            <a:pPr marL="342900" indent="-342900">
              <a:buFont typeface="Gill Sans MT" panose="020B0502020104020203" pitchFamily="34" charset="77"/>
              <a:buAutoNum type="arabicPeriod"/>
            </a:pPr>
            <a:r>
              <a:rPr lang="es-ES_tradnl" altLang="en-US" dirty="0"/>
              <a:t>¿Qué describe Avellaneda en “Al partir”?</a:t>
            </a:r>
          </a:p>
          <a:p>
            <a:pPr marL="342900" indent="-342900">
              <a:buFont typeface="Gill Sans MT" panose="020B0502020104020203" pitchFamily="34" charset="77"/>
              <a:buAutoNum type="arabicPeriod"/>
            </a:pPr>
            <a:r>
              <a:rPr lang="es-ES_tradnl" altLang="en-US" dirty="0"/>
              <a:t>¿a qué se refiere Bécquer con su poema?</a:t>
            </a:r>
          </a:p>
          <a:p>
            <a:pPr marL="342900" indent="-342900">
              <a:buFont typeface="Gill Sans MT" panose="020B0502020104020203" pitchFamily="34" charset="77"/>
              <a:buAutoNum type="arabicPeriod"/>
            </a:pPr>
            <a:r>
              <a:rPr lang="es-ES_tradnl" altLang="en-US" dirty="0"/>
              <a:t>¿cuál dirían es el tono de los poemas?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1EA6D-614B-A641-9C72-0B8980FF8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5" r="15957" b="3652"/>
          <a:stretch/>
        </p:blipFill>
        <p:spPr>
          <a:xfrm>
            <a:off x="9254563" y="693045"/>
            <a:ext cx="2496449" cy="2002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B4A38-D988-E04E-B19A-64C62310A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804" y="2974133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1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FC1D-3B01-854E-A736-A212BB94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 </a:t>
            </a:r>
            <a:r>
              <a:rPr lang="en-US" b="1" dirty="0" err="1"/>
              <a:t>romanticismo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F5468-BDED-734E-99CF-C8DAF3F0C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254885" cy="3581400"/>
          </a:xfrm>
        </p:spPr>
        <p:txBody>
          <a:bodyPr/>
          <a:lstStyle/>
          <a:p>
            <a:r>
              <a:rPr lang="en-US"/>
              <a:t>El </a:t>
            </a:r>
            <a:r>
              <a:rPr lang="en-US" err="1"/>
              <a:t>Romanticismo</a:t>
            </a:r>
            <a:r>
              <a:rPr lang="en-US"/>
              <a:t> </a:t>
            </a:r>
            <a:r>
              <a:rPr lang="en-US" err="1"/>
              <a:t>es</a:t>
            </a:r>
            <a:r>
              <a:rPr lang="en-US"/>
              <a:t> un </a:t>
            </a:r>
            <a:r>
              <a:rPr lang="en-US" err="1"/>
              <a:t>movimiento</a:t>
            </a:r>
            <a:r>
              <a:rPr lang="en-US"/>
              <a:t> </a:t>
            </a:r>
            <a:r>
              <a:rPr lang="en-US" err="1"/>
              <a:t>artístico</a:t>
            </a:r>
            <a:r>
              <a:rPr lang="en-US"/>
              <a:t>, </a:t>
            </a:r>
            <a:r>
              <a:rPr lang="en-US" err="1"/>
              <a:t>literario</a:t>
            </a:r>
            <a:r>
              <a:rPr lang="en-US"/>
              <a:t> y cultural que </a:t>
            </a:r>
            <a:r>
              <a:rPr lang="en-US" err="1"/>
              <a:t>tuvo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incio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Inglaterra</a:t>
            </a:r>
            <a:r>
              <a:rPr lang="en-US"/>
              <a:t> y </a:t>
            </a:r>
            <a:r>
              <a:rPr lang="en-US" err="1"/>
              <a:t>Alemania</a:t>
            </a:r>
            <a:r>
              <a:rPr lang="en-US"/>
              <a:t> a fines del </a:t>
            </a:r>
            <a:r>
              <a:rPr lang="en-US" err="1"/>
              <a:t>siglo</a:t>
            </a:r>
            <a:r>
              <a:rPr lang="en-US"/>
              <a:t> XVIII, y se </a:t>
            </a:r>
            <a:r>
              <a:rPr lang="en-US" err="1"/>
              <a:t>extendió</a:t>
            </a:r>
            <a:r>
              <a:rPr lang="en-US"/>
              <a:t> a </a:t>
            </a:r>
            <a:r>
              <a:rPr lang="en-US" err="1"/>
              <a:t>otros</a:t>
            </a:r>
            <a:r>
              <a:rPr lang="en-US"/>
              <a:t> </a:t>
            </a:r>
            <a:r>
              <a:rPr lang="en-US" err="1"/>
              <a:t>países</a:t>
            </a:r>
            <a:r>
              <a:rPr lang="en-US"/>
              <a:t> de Europa y las </a:t>
            </a:r>
            <a:r>
              <a:rPr lang="en-US" err="1"/>
              <a:t>Américas</a:t>
            </a:r>
            <a:r>
              <a:rPr lang="en-US"/>
              <a:t> </a:t>
            </a:r>
            <a:r>
              <a:rPr lang="en-US" err="1"/>
              <a:t>durante</a:t>
            </a:r>
            <a:r>
              <a:rPr lang="en-US"/>
              <a:t> la </a:t>
            </a:r>
            <a:r>
              <a:rPr lang="en-US" err="1"/>
              <a:t>primera</a:t>
            </a:r>
            <a:r>
              <a:rPr lang="en-US"/>
              <a:t> </a:t>
            </a:r>
            <a:r>
              <a:rPr lang="en-US" err="1"/>
              <a:t>mitad</a:t>
            </a:r>
            <a:r>
              <a:rPr lang="en-US"/>
              <a:t> del </a:t>
            </a:r>
            <a:r>
              <a:rPr lang="en-US" err="1"/>
              <a:t>siglo</a:t>
            </a:r>
            <a:r>
              <a:rPr lang="en-US"/>
              <a:t> XIX.</a:t>
            </a:r>
          </a:p>
          <a:p>
            <a:endParaRPr lang="en-US"/>
          </a:p>
          <a:p>
            <a:r>
              <a:rPr lang="en-US"/>
              <a:t>Si </a:t>
            </a:r>
            <a:r>
              <a:rPr lang="en-US" err="1"/>
              <a:t>bien</a:t>
            </a:r>
            <a:r>
              <a:rPr lang="en-US"/>
              <a:t> hoy el </a:t>
            </a:r>
            <a:r>
              <a:rPr lang="en-US" err="1"/>
              <a:t>término</a:t>
            </a:r>
            <a:r>
              <a:rPr lang="en-US"/>
              <a:t> "</a:t>
            </a:r>
            <a:r>
              <a:rPr lang="en-US" err="1"/>
              <a:t>romántico</a:t>
            </a:r>
            <a:r>
              <a:rPr lang="en-US"/>
              <a:t>" se </a:t>
            </a:r>
            <a:r>
              <a:rPr lang="en-US" err="1"/>
              <a:t>asocia</a:t>
            </a:r>
            <a:r>
              <a:rPr lang="en-US"/>
              <a:t> </a:t>
            </a:r>
            <a:r>
              <a:rPr lang="en-US" err="1"/>
              <a:t>generalmente</a:t>
            </a:r>
            <a:r>
              <a:rPr lang="en-US"/>
              <a:t> con el </a:t>
            </a:r>
            <a:r>
              <a:rPr lang="en-US" err="1"/>
              <a:t>amor</a:t>
            </a:r>
            <a:r>
              <a:rPr lang="en-US"/>
              <a:t>, </a:t>
            </a:r>
            <a:r>
              <a:rPr lang="en-US" err="1"/>
              <a:t>en</a:t>
            </a:r>
            <a:r>
              <a:rPr lang="en-US"/>
              <a:t> el </a:t>
            </a:r>
            <a:r>
              <a:rPr lang="en-US" err="1"/>
              <a:t>siglo</a:t>
            </a:r>
            <a:r>
              <a:rPr lang="en-US"/>
              <a:t> XVII se </a:t>
            </a:r>
            <a:r>
              <a:rPr lang="en-US" err="1"/>
              <a:t>utilizaba</a:t>
            </a:r>
            <a:r>
              <a:rPr lang="en-US"/>
              <a:t> para </a:t>
            </a:r>
            <a:r>
              <a:rPr lang="en-US" err="1"/>
              <a:t>describir</a:t>
            </a:r>
            <a:r>
              <a:rPr lang="en-US"/>
              <a:t> la </a:t>
            </a:r>
            <a:r>
              <a:rPr lang="en-US" err="1"/>
              <a:t>emoción</a:t>
            </a:r>
            <a:r>
              <a:rPr lang="en-US"/>
              <a:t> que </a:t>
            </a:r>
            <a:r>
              <a:rPr lang="en-US" err="1"/>
              <a:t>despiertan</a:t>
            </a:r>
            <a:r>
              <a:rPr lang="en-US"/>
              <a:t> </a:t>
            </a:r>
            <a:r>
              <a:rPr lang="en-US" err="1"/>
              <a:t>aspectos</a:t>
            </a:r>
            <a:r>
              <a:rPr lang="en-US"/>
              <a:t> </a:t>
            </a:r>
            <a:r>
              <a:rPr lang="en-US" err="1"/>
              <a:t>agrestes</a:t>
            </a:r>
            <a:r>
              <a:rPr lang="en-US"/>
              <a:t> y </a:t>
            </a:r>
            <a:r>
              <a:rPr lang="en-US" err="1"/>
              <a:t>melancólicos</a:t>
            </a:r>
            <a:r>
              <a:rPr lang="en-US"/>
              <a:t> de la </a:t>
            </a:r>
            <a:r>
              <a:rPr lang="en-US" err="1"/>
              <a:t>naturaleza</a:t>
            </a:r>
            <a:r>
              <a:rPr lang="en-US"/>
              <a:t>, </a:t>
            </a:r>
            <a:r>
              <a:rPr lang="en-US" err="1"/>
              <a:t>así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sinónimo</a:t>
            </a:r>
            <a:r>
              <a:rPr lang="en-US"/>
              <a:t> de </a:t>
            </a:r>
            <a:r>
              <a:rPr lang="en-US" err="1"/>
              <a:t>algo</a:t>
            </a:r>
            <a:r>
              <a:rPr lang="en-US"/>
              <a:t> </a:t>
            </a:r>
            <a:r>
              <a:rPr lang="en-US" err="1"/>
              <a:t>increíble</a:t>
            </a:r>
            <a:r>
              <a:rPr lang="en-US"/>
              <a:t> e </a:t>
            </a:r>
            <a:r>
              <a:rPr lang="en-US" err="1"/>
              <a:t>inverosímil</a:t>
            </a:r>
            <a:r>
              <a:rPr lang="en-US"/>
              <a:t>.</a:t>
            </a:r>
            <a:endParaRPr lang="es-ES_trad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009A9-0E5D-AB45-8ED7-E7CCF013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36" y="1428750"/>
            <a:ext cx="3733364" cy="478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4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97F2-13AF-BE42-AA8D-B8262A25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El </a:t>
            </a:r>
            <a:r>
              <a:rPr lang="en-US" b="1" err="1"/>
              <a:t>romanticismo</a:t>
            </a:r>
            <a:br>
              <a:rPr lang="en-US" b="1"/>
            </a:br>
            <a:r>
              <a:rPr lang="en-US" b="1" err="1"/>
              <a:t>Algunas</a:t>
            </a:r>
            <a:r>
              <a:rPr lang="en-US" b="1"/>
              <a:t> </a:t>
            </a:r>
            <a:r>
              <a:rPr lang="en-US" b="1" err="1"/>
              <a:t>características</a:t>
            </a:r>
            <a:r>
              <a:rPr lang="en-US" b="1"/>
              <a:t>:</a:t>
            </a:r>
            <a:br>
              <a:rPr lang="en-US" b="1"/>
            </a:b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DA4A-0595-B349-997F-097A2AA38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/>
              <a:t>La libertad</a:t>
            </a:r>
            <a:r>
              <a:rPr lang="es-ES"/>
              <a:t>:</a:t>
            </a:r>
            <a:r>
              <a:rPr lang="en-US"/>
              <a:t> La </a:t>
            </a:r>
            <a:r>
              <a:rPr lang="en-US" err="1"/>
              <a:t>exaltación</a:t>
            </a:r>
            <a:r>
              <a:rPr lang="en-US"/>
              <a:t> de la </a:t>
            </a:r>
            <a:r>
              <a:rPr lang="en-US" err="1"/>
              <a:t>libertad</a:t>
            </a:r>
            <a:r>
              <a:rPr lang="en-US"/>
              <a:t> del hombre </a:t>
            </a:r>
            <a:r>
              <a:rPr lang="en-US" err="1"/>
              <a:t>frente</a:t>
            </a:r>
            <a:r>
              <a:rPr lang="en-US"/>
              <a:t> a </a:t>
            </a:r>
            <a:r>
              <a:rPr lang="en-US" err="1"/>
              <a:t>cualquier</a:t>
            </a:r>
            <a:r>
              <a:rPr lang="en-US"/>
              <a:t> ley </a:t>
            </a:r>
            <a:r>
              <a:rPr lang="en-US" err="1"/>
              <a:t>humana</a:t>
            </a:r>
            <a:r>
              <a:rPr lang="en-US"/>
              <a:t> </a:t>
            </a:r>
            <a:r>
              <a:rPr lang="en-US" err="1"/>
              <a:t>es</a:t>
            </a:r>
            <a:r>
              <a:rPr lang="en-US"/>
              <a:t> un </a:t>
            </a:r>
            <a:r>
              <a:rPr lang="en-US" err="1"/>
              <a:t>tema</a:t>
            </a:r>
            <a:r>
              <a:rPr lang="en-US"/>
              <a:t> </a:t>
            </a:r>
            <a:r>
              <a:rPr lang="en-US" err="1"/>
              <a:t>frecuente</a:t>
            </a:r>
            <a:r>
              <a:rPr lang="en-US"/>
              <a:t> y </a:t>
            </a:r>
            <a:r>
              <a:rPr lang="en-US" err="1"/>
              <a:t>recurrente</a:t>
            </a:r>
            <a:r>
              <a:rPr lang="en-US"/>
              <a:t>.  Sin embargo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libertad</a:t>
            </a:r>
            <a:r>
              <a:rPr lang="en-US"/>
              <a:t> no </a:t>
            </a:r>
            <a:r>
              <a:rPr lang="en-US" err="1"/>
              <a:t>sólo</a:t>
            </a:r>
            <a:r>
              <a:rPr lang="en-US"/>
              <a:t> se </a:t>
            </a:r>
            <a:r>
              <a:rPr lang="en-US" err="1"/>
              <a:t>refiere</a:t>
            </a:r>
            <a:r>
              <a:rPr lang="en-US"/>
              <a:t> a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libertad</a:t>
            </a:r>
            <a:r>
              <a:rPr lang="en-US"/>
              <a:t> </a:t>
            </a:r>
            <a:r>
              <a:rPr lang="en-US" err="1"/>
              <a:t>cívica</a:t>
            </a:r>
            <a:r>
              <a:rPr lang="en-US"/>
              <a:t> </a:t>
            </a:r>
            <a:r>
              <a:rPr lang="en-US" err="1"/>
              <a:t>sino</a:t>
            </a:r>
            <a:r>
              <a:rPr lang="en-US"/>
              <a:t> </a:t>
            </a:r>
            <a:r>
              <a:rPr lang="en-US" err="1"/>
              <a:t>también</a:t>
            </a:r>
            <a:r>
              <a:rPr lang="en-US"/>
              <a:t> a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libertad</a:t>
            </a:r>
            <a:r>
              <a:rPr lang="en-US"/>
              <a:t> </a:t>
            </a:r>
            <a:r>
              <a:rPr lang="en-US" err="1"/>
              <a:t>pasional</a:t>
            </a:r>
            <a:r>
              <a:rPr lang="en-US"/>
              <a:t>.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libertad</a:t>
            </a:r>
            <a:r>
              <a:rPr lang="en-US"/>
              <a:t> </a:t>
            </a:r>
            <a:r>
              <a:rPr lang="en-US" err="1"/>
              <a:t>pasional</a:t>
            </a:r>
            <a:r>
              <a:rPr lang="en-US"/>
              <a:t> </a:t>
            </a:r>
            <a:r>
              <a:rPr lang="en-US" err="1"/>
              <a:t>representa</a:t>
            </a:r>
            <a:r>
              <a:rPr lang="en-US"/>
              <a:t> un </a:t>
            </a:r>
            <a:r>
              <a:rPr lang="en-US" err="1"/>
              <a:t>conflicto</a:t>
            </a:r>
            <a:r>
              <a:rPr lang="en-US"/>
              <a:t> entre el </a:t>
            </a:r>
            <a:r>
              <a:rPr lang="en-US" err="1"/>
              <a:t>deber</a:t>
            </a:r>
            <a:r>
              <a:rPr lang="en-US"/>
              <a:t> social y el </a:t>
            </a:r>
            <a:r>
              <a:rPr lang="en-US" err="1"/>
              <a:t>amor</a:t>
            </a:r>
            <a:r>
              <a:rPr lang="en-US"/>
              <a:t>.</a:t>
            </a:r>
          </a:p>
          <a:p>
            <a:r>
              <a:rPr lang="en-US" b="1"/>
              <a:t>El </a:t>
            </a:r>
            <a:r>
              <a:rPr lang="en-US" b="1" err="1"/>
              <a:t>amor</a:t>
            </a:r>
            <a:r>
              <a:rPr lang="en-US" b="1"/>
              <a:t>: </a:t>
            </a:r>
            <a:r>
              <a:rPr lang="en-US" err="1"/>
              <a:t>Muy</a:t>
            </a:r>
            <a:r>
              <a:rPr lang="en-US"/>
              <a:t> </a:t>
            </a:r>
            <a:r>
              <a:rPr lang="en-US" err="1"/>
              <a:t>apegado</a:t>
            </a:r>
            <a:r>
              <a:rPr lang="en-US"/>
              <a:t> al ideal </a:t>
            </a:r>
            <a:r>
              <a:rPr lang="en-US" err="1"/>
              <a:t>romántico</a:t>
            </a:r>
            <a:r>
              <a:rPr lang="en-US"/>
              <a:t> de </a:t>
            </a:r>
            <a:r>
              <a:rPr lang="en-US" err="1"/>
              <a:t>libertad</a:t>
            </a:r>
            <a:r>
              <a:rPr lang="en-US"/>
              <a:t> </a:t>
            </a:r>
            <a:r>
              <a:rPr lang="en-US" err="1"/>
              <a:t>está</a:t>
            </a:r>
            <a:r>
              <a:rPr lang="en-US"/>
              <a:t> el del </a:t>
            </a:r>
            <a:r>
              <a:rPr lang="en-US" err="1"/>
              <a:t>amor</a:t>
            </a:r>
            <a:r>
              <a:rPr lang="en-US"/>
              <a:t> ideal </a:t>
            </a:r>
            <a:r>
              <a:rPr lang="en-US" err="1"/>
              <a:t>pero</a:t>
            </a:r>
            <a:r>
              <a:rPr lang="en-US"/>
              <a:t> </a:t>
            </a:r>
            <a:r>
              <a:rPr lang="en-US" err="1"/>
              <a:t>imposible</a:t>
            </a:r>
            <a:r>
              <a:rPr lang="en-US"/>
              <a:t>. Para el </a:t>
            </a:r>
            <a:r>
              <a:rPr lang="en-US" err="1"/>
              <a:t>romántico</a:t>
            </a:r>
            <a:r>
              <a:rPr lang="en-US"/>
              <a:t>, </a:t>
            </a:r>
            <a:r>
              <a:rPr lang="en-US" err="1"/>
              <a:t>cuyos</a:t>
            </a:r>
            <a:r>
              <a:rPr lang="en-US"/>
              <a:t> </a:t>
            </a:r>
            <a:r>
              <a:rPr lang="en-US" err="1"/>
              <a:t>valores</a:t>
            </a:r>
            <a:r>
              <a:rPr lang="en-US"/>
              <a:t> </a:t>
            </a:r>
            <a:r>
              <a:rPr lang="en-US" err="1"/>
              <a:t>tienen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origen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el </a:t>
            </a:r>
            <a:r>
              <a:rPr lang="en-US" err="1"/>
              <a:t>cristianismo</a:t>
            </a:r>
            <a:r>
              <a:rPr lang="en-US"/>
              <a:t>, el </a:t>
            </a:r>
            <a:r>
              <a:rPr lang="en-US" err="1"/>
              <a:t>amor</a:t>
            </a:r>
            <a:r>
              <a:rPr lang="en-US"/>
              <a:t>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algo</a:t>
            </a:r>
            <a:r>
              <a:rPr lang="en-US"/>
              <a:t> </a:t>
            </a:r>
            <a:r>
              <a:rPr lang="en-US" err="1"/>
              <a:t>divino</a:t>
            </a:r>
            <a:r>
              <a:rPr lang="en-US"/>
              <a:t> y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objeto</a:t>
            </a:r>
            <a:r>
              <a:rPr lang="en-US"/>
              <a:t> de </a:t>
            </a:r>
            <a:r>
              <a:rPr lang="en-US" err="1"/>
              <a:t>amor</a:t>
            </a:r>
            <a:r>
              <a:rPr lang="en-US"/>
              <a:t> </a:t>
            </a:r>
            <a:r>
              <a:rPr lang="en-US" err="1"/>
              <a:t>llega</a:t>
            </a:r>
            <a:r>
              <a:rPr lang="en-US"/>
              <a:t> a </a:t>
            </a:r>
            <a:r>
              <a:rPr lang="en-US" err="1"/>
              <a:t>ser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un </a:t>
            </a:r>
            <a:r>
              <a:rPr lang="en-US" err="1"/>
              <a:t>dios</a:t>
            </a:r>
            <a:r>
              <a:rPr lang="en-US"/>
              <a:t>. </a:t>
            </a:r>
            <a:r>
              <a:rPr lang="en-US" err="1"/>
              <a:t>Debido</a:t>
            </a:r>
            <a:r>
              <a:rPr lang="en-US"/>
              <a:t> a la </a:t>
            </a:r>
            <a:r>
              <a:rPr lang="en-US" err="1"/>
              <a:t>cualidad</a:t>
            </a:r>
            <a:r>
              <a:rPr lang="en-US"/>
              <a:t> </a:t>
            </a:r>
            <a:r>
              <a:rPr lang="en-US" err="1"/>
              <a:t>divina</a:t>
            </a:r>
            <a:r>
              <a:rPr lang="en-US"/>
              <a:t> y </a:t>
            </a:r>
            <a:r>
              <a:rPr lang="en-US" err="1"/>
              <a:t>extraterrenal</a:t>
            </a:r>
            <a:r>
              <a:rPr lang="en-US"/>
              <a:t> del </a:t>
            </a:r>
            <a:r>
              <a:rPr lang="en-US" err="1"/>
              <a:t>amor</a:t>
            </a:r>
            <a:r>
              <a:rPr lang="en-US"/>
              <a:t>,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realización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Tierra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prácticamente</a:t>
            </a:r>
            <a:r>
              <a:rPr lang="en-US"/>
              <a:t> </a:t>
            </a:r>
            <a:r>
              <a:rPr lang="en-US" err="1"/>
              <a:t>imposible</a:t>
            </a:r>
            <a:endParaRPr lang="en-US"/>
          </a:p>
          <a:p>
            <a:r>
              <a:rPr lang="en-US" b="1" err="1"/>
              <a:t>Incomprensión</a:t>
            </a:r>
            <a:r>
              <a:rPr lang="en-US"/>
              <a:t> Con la </a:t>
            </a:r>
            <a:r>
              <a:rPr lang="en-US" err="1"/>
              <a:t>aparición</a:t>
            </a:r>
            <a:r>
              <a:rPr lang="en-US"/>
              <a:t> del </a:t>
            </a:r>
            <a:r>
              <a:rPr lang="en-US" i="1"/>
              <a:t>hombre interior</a:t>
            </a:r>
            <a:r>
              <a:rPr lang="en-US"/>
              <a:t> o </a:t>
            </a:r>
            <a:r>
              <a:rPr lang="en-US" err="1"/>
              <a:t>imperio</a:t>
            </a:r>
            <a:r>
              <a:rPr lang="en-US"/>
              <a:t> de lo </a:t>
            </a:r>
            <a:r>
              <a:rPr lang="en-US" err="1"/>
              <a:t>subjetivo</a:t>
            </a:r>
            <a:r>
              <a:rPr lang="en-US"/>
              <a:t>, el hombre </a:t>
            </a:r>
            <a:r>
              <a:rPr lang="en-US" err="1"/>
              <a:t>romántico</a:t>
            </a:r>
            <a:r>
              <a:rPr lang="en-US"/>
              <a:t> se </a:t>
            </a:r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ajeno</a:t>
            </a:r>
            <a:r>
              <a:rPr lang="en-US"/>
              <a:t> a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realidad</a:t>
            </a:r>
            <a:r>
              <a:rPr lang="en-US"/>
              <a:t> y a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sociedad</a:t>
            </a:r>
            <a:r>
              <a:rPr lang="en-US"/>
              <a:t>. No </a:t>
            </a:r>
            <a:r>
              <a:rPr lang="en-US" err="1"/>
              <a:t>siente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pertenencia</a:t>
            </a:r>
            <a:r>
              <a:rPr lang="en-US"/>
              <a:t> al </a:t>
            </a:r>
            <a:r>
              <a:rPr lang="en-US" err="1"/>
              <a:t>mundo</a:t>
            </a:r>
            <a:r>
              <a:rPr lang="en-US"/>
              <a:t> y a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gente</a:t>
            </a:r>
            <a:r>
              <a:rPr lang="en-US"/>
              <a:t>,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bien</a:t>
            </a:r>
            <a:r>
              <a:rPr lang="en-US"/>
              <a:t> se </a:t>
            </a:r>
            <a:r>
              <a:rPr lang="en-US" err="1"/>
              <a:t>siente</a:t>
            </a:r>
            <a:r>
              <a:rPr lang="en-US"/>
              <a:t> </a:t>
            </a:r>
            <a:r>
              <a:rPr lang="en-US" err="1"/>
              <a:t>diferente</a:t>
            </a:r>
            <a:r>
              <a:rPr lang="en-US"/>
              <a:t>. Su </a:t>
            </a:r>
            <a:r>
              <a:rPr lang="en-US" err="1"/>
              <a:t>sentimiento</a:t>
            </a:r>
            <a:r>
              <a:rPr lang="en-US"/>
              <a:t> de </a:t>
            </a:r>
            <a:r>
              <a:rPr lang="en-US" err="1"/>
              <a:t>alejamiento</a:t>
            </a:r>
            <a:r>
              <a:rPr lang="en-US"/>
              <a:t> </a:t>
            </a:r>
            <a:r>
              <a:rPr lang="en-US" err="1"/>
              <a:t>provoca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el </a:t>
            </a:r>
            <a:r>
              <a:rPr lang="en-US" err="1"/>
              <a:t>romántico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imposibilidad</a:t>
            </a:r>
            <a:r>
              <a:rPr lang="en-US"/>
              <a:t> de </a:t>
            </a:r>
            <a:r>
              <a:rPr lang="en-US" err="1"/>
              <a:t>comunicarse</a:t>
            </a:r>
            <a:r>
              <a:rPr lang="en-US"/>
              <a:t> con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entorno</a:t>
            </a:r>
            <a:r>
              <a:rPr lang="en-US"/>
              <a:t> lo que al </a:t>
            </a:r>
            <a:r>
              <a:rPr lang="en-US" err="1"/>
              <a:t>mismo</a:t>
            </a:r>
            <a:r>
              <a:rPr lang="en-US"/>
              <a:t> </a:t>
            </a:r>
            <a:r>
              <a:rPr lang="en-US" err="1"/>
              <a:t>tiempo</a:t>
            </a:r>
            <a:r>
              <a:rPr lang="en-US"/>
              <a:t> opera al </a:t>
            </a:r>
            <a:r>
              <a:rPr lang="en-US" err="1"/>
              <a:t>contrario</a:t>
            </a:r>
            <a:r>
              <a:rPr lang="en-US"/>
              <a:t>, </a:t>
            </a:r>
            <a:r>
              <a:rPr lang="en-US" err="1"/>
              <a:t>haciéndolo</a:t>
            </a:r>
            <a:r>
              <a:rPr lang="en-US"/>
              <a:t> </a:t>
            </a:r>
            <a:r>
              <a:rPr lang="en-US" err="1"/>
              <a:t>sentirse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aislado</a:t>
            </a:r>
            <a:r>
              <a:rPr lang="en-US"/>
              <a:t>; no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comprendido</a:t>
            </a:r>
            <a:r>
              <a:rPr lang="en-US"/>
              <a:t>, </a:t>
            </a:r>
            <a:r>
              <a:rPr lang="en-US" err="1"/>
              <a:t>ni</a:t>
            </a:r>
            <a:r>
              <a:rPr lang="en-US"/>
              <a:t> </a:t>
            </a:r>
            <a:r>
              <a:rPr lang="en-US" err="1"/>
              <a:t>comprende</a:t>
            </a:r>
            <a:r>
              <a:rPr lang="en-US"/>
              <a:t>.</a:t>
            </a:r>
          </a:p>
          <a:p>
            <a:endParaRPr lang="es-ES_trad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5504F-CF56-C945-8D39-465D4FD3B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1" t="22997" r="5512" b="10104"/>
          <a:stretch/>
        </p:blipFill>
        <p:spPr>
          <a:xfrm>
            <a:off x="10184593" y="0"/>
            <a:ext cx="2198983" cy="19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8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8535-9B53-5548-A3EC-F0893BF5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08" y="3290381"/>
            <a:ext cx="11442492" cy="1485900"/>
          </a:xfrm>
        </p:spPr>
        <p:txBody>
          <a:bodyPr>
            <a:normAutofit/>
          </a:bodyPr>
          <a:lstStyle/>
          <a:p>
            <a:r>
              <a:rPr lang="es-ES" sz="3500">
                <a:solidFill>
                  <a:srgbClr val="F36914"/>
                </a:solidFill>
              </a:rPr>
              <a:t>Tierra, indígena y gaucho en la poesía romántica </a:t>
            </a:r>
            <a:r>
              <a:rPr lang="es-ES" sz="3500" err="1">
                <a:solidFill>
                  <a:srgbClr val="F36914"/>
                </a:solidFill>
              </a:rPr>
              <a:t>Latinoaméricana</a:t>
            </a:r>
            <a:endParaRPr lang="es-ES_tradnl" sz="3500">
              <a:solidFill>
                <a:srgbClr val="F369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BFA7-5439-E041-8F93-AF6E466C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60" y="0"/>
            <a:ext cx="9601200" cy="3581400"/>
          </a:xfrm>
        </p:spPr>
        <p:txBody>
          <a:bodyPr>
            <a:normAutofit/>
          </a:bodyPr>
          <a:lstStyle/>
          <a:p>
            <a:endParaRPr lang="es-ES"/>
          </a:p>
          <a:p>
            <a:r>
              <a:rPr lang="en-US"/>
              <a:t>Si </a:t>
            </a:r>
            <a:r>
              <a:rPr lang="en-US" err="1"/>
              <a:t>bien</a:t>
            </a:r>
            <a:r>
              <a:rPr lang="en-US"/>
              <a:t> el </a:t>
            </a:r>
            <a:r>
              <a:rPr lang="en-US" err="1"/>
              <a:t>romanticismo</a:t>
            </a:r>
            <a:r>
              <a:rPr lang="en-US"/>
              <a:t> </a:t>
            </a:r>
            <a:r>
              <a:rPr lang="en-US" err="1"/>
              <a:t>tuvo</a:t>
            </a:r>
            <a:r>
              <a:rPr lang="en-US"/>
              <a:t> </a:t>
            </a:r>
            <a:r>
              <a:rPr lang="en-US" err="1"/>
              <a:t>varios</a:t>
            </a:r>
            <a:r>
              <a:rPr lang="en-US"/>
              <a:t> </a:t>
            </a:r>
            <a:r>
              <a:rPr lang="en-US" err="1"/>
              <a:t>matices</a:t>
            </a:r>
            <a:r>
              <a:rPr lang="en-US"/>
              <a:t> </a:t>
            </a:r>
            <a:r>
              <a:rPr lang="en-US" err="1"/>
              <a:t>dependiendo</a:t>
            </a:r>
            <a:r>
              <a:rPr lang="en-US"/>
              <a:t> del </a:t>
            </a:r>
            <a:r>
              <a:rPr lang="en-US" err="1"/>
              <a:t>país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el que se </a:t>
            </a:r>
            <a:r>
              <a:rPr lang="en-US" err="1"/>
              <a:t>trataba</a:t>
            </a:r>
            <a:r>
              <a:rPr lang="en-US"/>
              <a:t>, </a:t>
            </a:r>
            <a:r>
              <a:rPr lang="en-US" err="1"/>
              <a:t>tuvo</a:t>
            </a:r>
            <a:r>
              <a:rPr lang="en-US"/>
              <a:t> </a:t>
            </a:r>
            <a:r>
              <a:rPr lang="en-US" err="1"/>
              <a:t>también</a:t>
            </a:r>
            <a:r>
              <a:rPr lang="en-US"/>
              <a:t> </a:t>
            </a:r>
            <a:r>
              <a:rPr lang="en-US" err="1"/>
              <a:t>características</a:t>
            </a:r>
            <a:r>
              <a:rPr lang="en-US"/>
              <a:t> </a:t>
            </a:r>
            <a:r>
              <a:rPr lang="en-US" err="1"/>
              <a:t>generales</a:t>
            </a:r>
            <a:r>
              <a:rPr lang="en-US"/>
              <a:t> que lo </a:t>
            </a:r>
            <a:r>
              <a:rPr lang="en-US" err="1"/>
              <a:t>identificaron</a:t>
            </a:r>
            <a:r>
              <a:rPr lang="en-US"/>
              <a:t> y </a:t>
            </a:r>
            <a:r>
              <a:rPr lang="en-US" err="1"/>
              <a:t>señalaron</a:t>
            </a:r>
            <a:r>
              <a:rPr lang="en-US"/>
              <a:t> </a:t>
            </a:r>
            <a:r>
              <a:rPr lang="en-US" err="1"/>
              <a:t>diferente</a:t>
            </a:r>
            <a:r>
              <a:rPr lang="en-US"/>
              <a:t>.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mayoría</a:t>
            </a:r>
            <a:r>
              <a:rPr lang="en-US"/>
              <a:t> </a:t>
            </a:r>
            <a:r>
              <a:rPr lang="en-US" err="1"/>
              <a:t>tienen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ideales</a:t>
            </a:r>
            <a:r>
              <a:rPr lang="en-US"/>
              <a:t>: la </a:t>
            </a:r>
            <a:r>
              <a:rPr lang="en-US" err="1"/>
              <a:t>libertad</a:t>
            </a:r>
            <a:r>
              <a:rPr lang="en-US"/>
              <a:t>, el </a:t>
            </a:r>
            <a:r>
              <a:rPr lang="en-US" err="1"/>
              <a:t>sentimiento</a:t>
            </a:r>
            <a:r>
              <a:rPr lang="en-US"/>
              <a:t> </a:t>
            </a:r>
            <a:r>
              <a:rPr lang="en-US" err="1"/>
              <a:t>sobre</a:t>
            </a:r>
            <a:r>
              <a:rPr lang="en-US"/>
              <a:t> la </a:t>
            </a:r>
            <a:r>
              <a:rPr lang="en-US" err="1"/>
              <a:t>razón</a:t>
            </a:r>
            <a:r>
              <a:rPr lang="en-US"/>
              <a:t>, el </a:t>
            </a:r>
            <a:r>
              <a:rPr lang="en-US" err="1"/>
              <a:t>completo</a:t>
            </a:r>
            <a:r>
              <a:rPr lang="en-US"/>
              <a:t> </a:t>
            </a:r>
            <a:r>
              <a:rPr lang="en-US" err="1"/>
              <a:t>arrojo</a:t>
            </a:r>
            <a:r>
              <a:rPr lang="en-US"/>
              <a:t> de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ser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pasión</a:t>
            </a:r>
            <a:r>
              <a:rPr lang="en-US"/>
              <a:t> </a:t>
            </a:r>
            <a:r>
              <a:rPr lang="en-US" err="1"/>
              <a:t>amorosa</a:t>
            </a:r>
            <a:r>
              <a:rPr lang="en-US"/>
              <a:t>, la </a:t>
            </a:r>
            <a:r>
              <a:rPr lang="en-US" err="1"/>
              <a:t>idealización</a:t>
            </a:r>
            <a:r>
              <a:rPr lang="en-US"/>
              <a:t> del </a:t>
            </a:r>
            <a:r>
              <a:rPr lang="en-US" err="1"/>
              <a:t>pasado</a:t>
            </a:r>
            <a:r>
              <a:rPr lang="en-US"/>
              <a:t> medieval y el </a:t>
            </a:r>
            <a:r>
              <a:rPr lang="en-US" err="1"/>
              <a:t>sentimiento</a:t>
            </a:r>
            <a:r>
              <a:rPr lang="en-US"/>
              <a:t> de </a:t>
            </a:r>
            <a:r>
              <a:rPr lang="en-US" err="1"/>
              <a:t>incomprensión</a:t>
            </a:r>
            <a:r>
              <a:rPr lang="en-US"/>
              <a:t>.</a:t>
            </a:r>
          </a:p>
          <a:p>
            <a:r>
              <a:rPr lang="en-US" err="1"/>
              <a:t>España</a:t>
            </a:r>
            <a:r>
              <a:rPr lang="en-US"/>
              <a:t> </a:t>
            </a:r>
            <a:r>
              <a:rPr lang="en-US" err="1"/>
              <a:t>trajo</a:t>
            </a:r>
            <a:r>
              <a:rPr lang="en-US"/>
              <a:t> el </a:t>
            </a:r>
            <a:r>
              <a:rPr lang="en-US" err="1"/>
              <a:t>romanticismo</a:t>
            </a:r>
            <a:r>
              <a:rPr lang="en-US"/>
              <a:t> a América Latina, </a:t>
            </a:r>
            <a:r>
              <a:rPr lang="en-US" err="1"/>
              <a:t>donde</a:t>
            </a:r>
            <a:r>
              <a:rPr lang="en-US"/>
              <a:t> </a:t>
            </a:r>
            <a:r>
              <a:rPr lang="en-US" err="1"/>
              <a:t>escritores</a:t>
            </a:r>
            <a:r>
              <a:rPr lang="en-US"/>
              <a:t> </a:t>
            </a:r>
            <a:r>
              <a:rPr lang="en-US" err="1"/>
              <a:t>meramente</a:t>
            </a:r>
            <a:r>
              <a:rPr lang="en-US"/>
              <a:t> americanos se </a:t>
            </a:r>
            <a:r>
              <a:rPr lang="en-US" err="1"/>
              <a:t>apropiaron</a:t>
            </a:r>
            <a:r>
              <a:rPr lang="en-US"/>
              <a:t> de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movimiento</a:t>
            </a:r>
            <a:r>
              <a:rPr lang="en-US"/>
              <a:t> y de </a:t>
            </a:r>
            <a:r>
              <a:rPr lang="en-US" err="1"/>
              <a:t>sus</a:t>
            </a:r>
            <a:r>
              <a:rPr lang="en-US"/>
              <a:t> </a:t>
            </a:r>
            <a:r>
              <a:rPr lang="en-US" err="1"/>
              <a:t>ideales</a:t>
            </a:r>
            <a:r>
              <a:rPr lang="en-US"/>
              <a:t> y lo </a:t>
            </a:r>
            <a:r>
              <a:rPr lang="en-US" err="1"/>
              <a:t>adaptaron</a:t>
            </a:r>
            <a:r>
              <a:rPr lang="en-US"/>
              <a:t> a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contexto</a:t>
            </a:r>
            <a:r>
              <a:rPr lang="en-US"/>
              <a:t>. </a:t>
            </a:r>
          </a:p>
          <a:p>
            <a:pPr marL="0" indent="0">
              <a:buNone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872D98-D8A4-6849-8533-4D142CF63EB4}"/>
              </a:ext>
            </a:extLst>
          </p:cNvPr>
          <p:cNvSpPr/>
          <p:nvPr/>
        </p:nvSpPr>
        <p:spPr>
          <a:xfrm>
            <a:off x="1474353" y="4468345"/>
            <a:ext cx="91677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El poeta vuelve la mirada hacia atrás buscando su identidad nacional en la naturaleza virgen.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Se rinde tributo al continente americano al igual que al indígena y al gaucho quienes aparecen estilizados en la poesía romántica del siglo XIX.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Exponentes: José María Heredia (Cuba), José Hernández (Argentina),  Gertrudis Gómez de Avellaneda (Cuba)</a:t>
            </a:r>
          </a:p>
        </p:txBody>
      </p:sp>
    </p:spTree>
    <p:extLst>
      <p:ext uri="{BB962C8B-B14F-4D97-AF65-F5344CB8AC3E}">
        <p14:creationId xmlns:p14="http://schemas.microsoft.com/office/powerpoint/2010/main" val="46910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0EE5-ECE2-4448-8476-9CFAA088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Gertrudis Gómez de Avellaneda</a:t>
            </a:r>
            <a:br>
              <a:rPr lang="en-US" b="1"/>
            </a:br>
            <a:r>
              <a:rPr lang="en-US" sz="2000"/>
              <a:t>Cuba, 1814 - </a:t>
            </a:r>
            <a:r>
              <a:rPr lang="en-US" sz="2000" err="1"/>
              <a:t>España</a:t>
            </a:r>
            <a:r>
              <a:rPr lang="en-US" sz="2000"/>
              <a:t>, 1873 </a:t>
            </a:r>
            <a:endParaRPr lang="es-ES_tradnl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137FD-7722-A64D-9412-D4A65E4D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8686800" cy="3581400"/>
          </a:xfrm>
        </p:spPr>
        <p:txBody>
          <a:bodyPr>
            <a:normAutofit/>
          </a:bodyPr>
          <a:lstStyle/>
          <a:p>
            <a:r>
              <a:rPr lang="es-ES_tradnl"/>
              <a:t>Sus escritos, que oscilan entre lo íntimamente personal y la temática nacional y universal, evidencian su papel de defensora de la integridad y autonomía femeninas. </a:t>
            </a:r>
          </a:p>
          <a:p>
            <a:r>
              <a:rPr lang="es-ES_tradnl"/>
              <a:t>Al mudarse a España a sus 22 años es indisputable  la recurrente nostalgia por su tierra natal evocado en sus poemas.</a:t>
            </a:r>
          </a:p>
          <a:p>
            <a:r>
              <a:rPr lang="en-US"/>
              <a:t>Gertrudis Gómez de Avellaneda </a:t>
            </a:r>
            <a:r>
              <a:rPr lang="en-US" err="1"/>
              <a:t>inculcó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sus</a:t>
            </a:r>
            <a:r>
              <a:rPr lang="en-US"/>
              <a:t> </a:t>
            </a:r>
            <a:r>
              <a:rPr lang="en-US" err="1"/>
              <a:t>obras</a:t>
            </a:r>
            <a:r>
              <a:rPr lang="en-US"/>
              <a:t> </a:t>
            </a:r>
            <a:r>
              <a:rPr lang="en-US" err="1"/>
              <a:t>literarias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cánones</a:t>
            </a:r>
            <a:r>
              <a:rPr lang="en-US"/>
              <a:t> de la </a:t>
            </a:r>
            <a:r>
              <a:rPr lang="en-US" err="1"/>
              <a:t>escritura</a:t>
            </a:r>
            <a:r>
              <a:rPr lang="en-US"/>
              <a:t> </a:t>
            </a:r>
            <a:r>
              <a:rPr lang="en-US" err="1"/>
              <a:t>femenina</a:t>
            </a:r>
            <a:r>
              <a:rPr lang="en-US"/>
              <a:t>, al </a:t>
            </a:r>
            <a:r>
              <a:rPr lang="en-US" err="1"/>
              <a:t>incluir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ellas</a:t>
            </a:r>
            <a:r>
              <a:rPr lang="en-US"/>
              <a:t> </a:t>
            </a:r>
            <a:r>
              <a:rPr lang="en-US" err="1"/>
              <a:t>preocupaciones</a:t>
            </a:r>
            <a:r>
              <a:rPr lang="en-US"/>
              <a:t> </a:t>
            </a:r>
            <a:r>
              <a:rPr lang="en-US" err="1"/>
              <a:t>sociales</a:t>
            </a:r>
            <a:r>
              <a:rPr lang="en-US"/>
              <a:t> y </a:t>
            </a:r>
            <a:r>
              <a:rPr lang="en-US" err="1"/>
              <a:t>expresar</a:t>
            </a:r>
            <a:r>
              <a:rPr lang="en-US"/>
              <a:t> </a:t>
            </a:r>
            <a:r>
              <a:rPr lang="en-US" err="1"/>
              <a:t>sus</a:t>
            </a:r>
            <a:r>
              <a:rPr lang="en-US"/>
              <a:t> </a:t>
            </a:r>
            <a:r>
              <a:rPr lang="en-US" err="1"/>
              <a:t>sentimientos</a:t>
            </a:r>
            <a:r>
              <a:rPr lang="en-US"/>
              <a:t> con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desnudez</a:t>
            </a:r>
            <a:r>
              <a:rPr lang="en-US"/>
              <a:t> y </a:t>
            </a:r>
            <a:r>
              <a:rPr lang="en-US" err="1"/>
              <a:t>sinceridad</a:t>
            </a:r>
            <a:r>
              <a:rPr lang="en-US"/>
              <a:t> </a:t>
            </a:r>
            <a:r>
              <a:rPr lang="en-US" err="1"/>
              <a:t>inusuales</a:t>
            </a:r>
            <a:r>
              <a:rPr lang="en-US"/>
              <a:t>. No se </a:t>
            </a:r>
            <a:r>
              <a:rPr lang="en-US" err="1"/>
              <a:t>contentó</a:t>
            </a:r>
            <a:r>
              <a:rPr lang="en-US"/>
              <a:t> con </a:t>
            </a:r>
            <a:r>
              <a:rPr lang="en-US" err="1"/>
              <a:t>escribir</a:t>
            </a:r>
            <a:r>
              <a:rPr lang="en-US"/>
              <a:t> </a:t>
            </a:r>
            <a:r>
              <a:rPr lang="en-US" err="1"/>
              <a:t>poesía</a:t>
            </a:r>
            <a:r>
              <a:rPr lang="en-US"/>
              <a:t>, el </a:t>
            </a:r>
            <a:r>
              <a:rPr lang="en-US" err="1"/>
              <a:t>género</a:t>
            </a:r>
            <a:r>
              <a:rPr lang="en-US"/>
              <a:t> </a:t>
            </a:r>
            <a:r>
              <a:rPr lang="en-US" err="1"/>
              <a:t>literario</a:t>
            </a:r>
            <a:r>
              <a:rPr lang="en-US"/>
              <a:t> </a:t>
            </a:r>
            <a:r>
              <a:rPr lang="en-US" err="1"/>
              <a:t>apropiado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excelencia</a:t>
            </a:r>
            <a:r>
              <a:rPr lang="en-US"/>
              <a:t> para la </a:t>
            </a:r>
            <a:r>
              <a:rPr lang="en-US" err="1"/>
              <a:t>mujer</a:t>
            </a:r>
            <a:r>
              <a:rPr lang="en-US"/>
              <a:t> de la </a:t>
            </a:r>
            <a:r>
              <a:rPr lang="en-US" err="1"/>
              <a:t>época</a:t>
            </a:r>
            <a:r>
              <a:rPr lang="en-US"/>
              <a:t>, </a:t>
            </a:r>
            <a:r>
              <a:rPr lang="en-US" err="1"/>
              <a:t>sino</a:t>
            </a:r>
            <a:r>
              <a:rPr lang="en-US"/>
              <a:t> que se </a:t>
            </a:r>
            <a:r>
              <a:rPr lang="en-US" err="1"/>
              <a:t>atrevió</a:t>
            </a:r>
            <a:r>
              <a:rPr lang="en-US"/>
              <a:t> con </a:t>
            </a:r>
            <a:r>
              <a:rPr lang="en-US" err="1"/>
              <a:t>específicos</a:t>
            </a:r>
            <a:r>
              <a:rPr lang="en-US"/>
              <a:t> </a:t>
            </a:r>
            <a:r>
              <a:rPr lang="en-US" err="1"/>
              <a:t>géneros</a:t>
            </a:r>
            <a:r>
              <a:rPr lang="en-US"/>
              <a:t> </a:t>
            </a:r>
            <a:r>
              <a:rPr lang="en-US" err="1"/>
              <a:t>literarios</a:t>
            </a:r>
            <a:r>
              <a:rPr lang="en-US"/>
              <a:t> </a:t>
            </a:r>
            <a:r>
              <a:rPr lang="en-US" err="1"/>
              <a:t>calificados</a:t>
            </a:r>
            <a:r>
              <a:rPr lang="en-US"/>
              <a:t> de </a:t>
            </a:r>
            <a:r>
              <a:rPr lang="en-US" err="1"/>
              <a:t>varoniles</a:t>
            </a:r>
            <a:r>
              <a:rPr lang="en-US"/>
              <a:t>, </a:t>
            </a:r>
            <a:r>
              <a:rPr lang="en-US" err="1"/>
              <a:t>como</a:t>
            </a:r>
            <a:r>
              <a:rPr lang="en-US"/>
              <a:t> la </a:t>
            </a:r>
            <a:r>
              <a:rPr lang="en-US" err="1"/>
              <a:t>novela</a:t>
            </a:r>
            <a:r>
              <a:rPr lang="en-US"/>
              <a:t> </a:t>
            </a:r>
            <a:r>
              <a:rPr lang="en-US" err="1"/>
              <a:t>histórica</a:t>
            </a:r>
            <a:r>
              <a:rPr lang="en-US"/>
              <a:t> y el </a:t>
            </a:r>
            <a:r>
              <a:rPr lang="en-US" err="1"/>
              <a:t>teatro</a:t>
            </a:r>
            <a:r>
              <a:rPr lang="en-US"/>
              <a:t>.</a:t>
            </a:r>
            <a:endParaRPr lang="es-ES_trad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A0448-65ED-F34E-B44F-F2CB18D6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0"/>
            <a:ext cx="2051383" cy="2653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AA7F8-590E-1E43-B634-CB275F91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347" y="3003550"/>
            <a:ext cx="1772653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0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98A95-90DF-A74B-97A5-45D74AD92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129" y="3021496"/>
            <a:ext cx="3120887" cy="3581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_tradnl" dirty="0"/>
              <a:t>¿Qué podemos interpretar por el verso ¨</a:t>
            </a:r>
            <a:r>
              <a:rPr lang="en-US" dirty="0">
                <a:solidFill>
                  <a:srgbClr val="1F2021"/>
                </a:solidFill>
                <a:latin typeface="inherit"/>
              </a:rPr>
              <a:t>Tu brillante </a:t>
            </a:r>
            <a:r>
              <a:rPr lang="en-US" dirty="0" err="1">
                <a:solidFill>
                  <a:srgbClr val="1F2021"/>
                </a:solidFill>
                <a:latin typeface="inherit"/>
              </a:rPr>
              <a:t>cielo</a:t>
            </a:r>
            <a:br>
              <a:rPr lang="en-US" dirty="0">
                <a:solidFill>
                  <a:srgbClr val="1F2021"/>
                </a:solidFill>
                <a:latin typeface="inherit"/>
              </a:rPr>
            </a:br>
            <a:r>
              <a:rPr lang="en-US" dirty="0">
                <a:solidFill>
                  <a:srgbClr val="1F2021"/>
                </a:solidFill>
                <a:latin typeface="inherit"/>
              </a:rPr>
              <a:t>la </a:t>
            </a:r>
            <a:r>
              <a:rPr lang="en-US" dirty="0" err="1">
                <a:solidFill>
                  <a:srgbClr val="1F2021"/>
                </a:solidFill>
                <a:latin typeface="inherit"/>
              </a:rPr>
              <a:t>noche</a:t>
            </a:r>
            <a:r>
              <a:rPr lang="en-US" dirty="0">
                <a:solidFill>
                  <a:srgbClr val="1F2021"/>
                </a:solidFill>
                <a:latin typeface="inherit"/>
              </a:rPr>
              <a:t> </a:t>
            </a:r>
            <a:r>
              <a:rPr lang="en-US" dirty="0" err="1">
                <a:solidFill>
                  <a:srgbClr val="1F2021"/>
                </a:solidFill>
                <a:latin typeface="inherit"/>
              </a:rPr>
              <a:t>cubre</a:t>
            </a:r>
            <a:r>
              <a:rPr lang="en-US" dirty="0">
                <a:solidFill>
                  <a:srgbClr val="1F2021"/>
                </a:solidFill>
                <a:latin typeface="inherit"/>
              </a:rPr>
              <a:t> con </a:t>
            </a:r>
            <a:r>
              <a:rPr lang="en-US" dirty="0" err="1">
                <a:solidFill>
                  <a:srgbClr val="1F2021"/>
                </a:solidFill>
                <a:latin typeface="inherit"/>
              </a:rPr>
              <a:t>su</a:t>
            </a:r>
            <a:r>
              <a:rPr lang="en-US" dirty="0">
                <a:solidFill>
                  <a:srgbClr val="1F2021"/>
                </a:solidFill>
                <a:latin typeface="inherit"/>
              </a:rPr>
              <a:t> </a:t>
            </a:r>
            <a:r>
              <a:rPr lang="en-US" dirty="0" err="1">
                <a:solidFill>
                  <a:srgbClr val="1F2021"/>
                </a:solidFill>
                <a:latin typeface="inherit"/>
              </a:rPr>
              <a:t>opaco</a:t>
            </a:r>
            <a:r>
              <a:rPr lang="en-US" dirty="0">
                <a:solidFill>
                  <a:srgbClr val="1F2021"/>
                </a:solidFill>
                <a:latin typeface="inherit"/>
              </a:rPr>
              <a:t> </a:t>
            </a:r>
            <a:r>
              <a:rPr lang="en-US" dirty="0" err="1">
                <a:solidFill>
                  <a:srgbClr val="1F2021"/>
                </a:solidFill>
                <a:latin typeface="inherit"/>
              </a:rPr>
              <a:t>velo</a:t>
            </a:r>
            <a:r>
              <a:rPr lang="en-US" dirty="0">
                <a:solidFill>
                  <a:srgbClr val="1F2021"/>
                </a:solidFill>
                <a:latin typeface="inherit"/>
              </a:rPr>
              <a:t>¨</a:t>
            </a:r>
            <a:r>
              <a:rPr lang="es-ES_tradnl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¿Con qué compara a Cuba? ¿Por qué?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8CF8C-05CD-9743-BE7B-4D83A22AD8F3}"/>
              </a:ext>
            </a:extLst>
          </p:cNvPr>
          <p:cNvSpPr/>
          <p:nvPr/>
        </p:nvSpPr>
        <p:spPr>
          <a:xfrm>
            <a:off x="1060174" y="1010245"/>
            <a:ext cx="679173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200" b="1" dirty="0">
                <a:solidFill>
                  <a:srgbClr val="F36914"/>
                </a:solidFill>
                <a:latin typeface="inherit"/>
              </a:rPr>
              <a:t>¡Perla del mar! ¡Estrella de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occidente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!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¡Hermosa Cuba! Tu brillante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cielo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la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noche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cubre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con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su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opaco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velo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,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como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cubre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el dolor mi triste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frente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.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¡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Voy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a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partir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!... La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chusma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diligente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,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para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arrancarme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del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nativo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suelo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las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velas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iza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, y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pronta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a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su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desvelo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la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brisa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acude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de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tu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zona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ardiente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.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¡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Adiós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, patria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feliz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,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edén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querido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!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¡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Doquier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que el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hado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en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su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furor me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impela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,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tu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dulce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nombre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halagará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mi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oído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!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¡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Adiós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!...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Ya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cruje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la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turgente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vela...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el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ancla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se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alza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... el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buque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,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estremecido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,</a:t>
            </a:r>
            <a:br>
              <a:rPr lang="en-US" sz="2200" b="1" dirty="0">
                <a:solidFill>
                  <a:srgbClr val="F36914"/>
                </a:solidFill>
                <a:latin typeface="inherit"/>
              </a:rPr>
            </a:br>
            <a:r>
              <a:rPr lang="en-US" sz="2200" b="1" dirty="0">
                <a:solidFill>
                  <a:srgbClr val="F36914"/>
                </a:solidFill>
                <a:latin typeface="inherit"/>
              </a:rPr>
              <a:t>las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olas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corta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y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silencioso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 </a:t>
            </a:r>
            <a:r>
              <a:rPr lang="en-US" sz="2200" b="1" dirty="0" err="1">
                <a:solidFill>
                  <a:srgbClr val="F36914"/>
                </a:solidFill>
                <a:latin typeface="inherit"/>
              </a:rPr>
              <a:t>vuela</a:t>
            </a:r>
            <a:r>
              <a:rPr lang="en-US" sz="2200" b="1" dirty="0">
                <a:solidFill>
                  <a:srgbClr val="F36914"/>
                </a:solidFill>
                <a:latin typeface="inherit"/>
              </a:rPr>
              <a:t>.</a:t>
            </a:r>
            <a:endParaRPr lang="en-US" sz="2200" b="1" i="0" u="none" strike="noStrike" dirty="0">
              <a:solidFill>
                <a:srgbClr val="F36914"/>
              </a:solidFill>
              <a:effectLst/>
              <a:latin typeface="inheri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B40F4-8DC7-9A4F-B671-2D8E6FF38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023" y="102195"/>
            <a:ext cx="4483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9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B79-C007-F24C-8242-DFDFAA9A6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6204" y="2785149"/>
            <a:ext cx="5241605" cy="2226166"/>
          </a:xfrm>
        </p:spPr>
        <p:txBody>
          <a:bodyPr>
            <a:normAutofit fontScale="90000"/>
          </a:bodyPr>
          <a:lstStyle/>
          <a:p>
            <a:br>
              <a:rPr lang="es-ES" sz="3300"/>
            </a:br>
            <a:br>
              <a:rPr lang="es-ES" sz="3300"/>
            </a:br>
            <a:r>
              <a:rPr lang="en-US" sz="3600" b="1"/>
              <a:t>Gustavo Adolfo </a:t>
            </a:r>
            <a:r>
              <a:rPr lang="en-US" sz="3600" b="1" err="1"/>
              <a:t>Bécquer</a:t>
            </a:r>
            <a:br>
              <a:rPr lang="en-US" sz="3600" b="1"/>
            </a:br>
            <a:r>
              <a:rPr lang="es-ES" sz="3300"/>
              <a:t>el romanticismo y posromanticismo peninsular</a:t>
            </a:r>
            <a:br>
              <a:rPr lang="en-US"/>
            </a:b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E5794-5212-0744-B106-DC956AAD5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112" y="4440174"/>
            <a:ext cx="4637787" cy="831432"/>
          </a:xfrm>
        </p:spPr>
        <p:txBody>
          <a:bodyPr/>
          <a:lstStyle/>
          <a:p>
            <a:r>
              <a:rPr lang="en-US" sz="2400"/>
              <a:t>(Sevilla, 1836 - Madrid, 1870)</a:t>
            </a:r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849A5-B765-D64E-BACD-86E7CEC43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69" y="1651541"/>
            <a:ext cx="2707809" cy="36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7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7247-BB42-1340-ACE1-F7C1FDC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Gustavo Adolfo </a:t>
            </a:r>
            <a:r>
              <a:rPr lang="en-US" dirty="0" err="1"/>
              <a:t>Bécquer</a:t>
            </a:r>
            <a:br>
              <a:rPr lang="en-US" dirty="0"/>
            </a:br>
            <a:r>
              <a:rPr lang="en-US" dirty="0" err="1"/>
              <a:t>vida</a:t>
            </a:r>
            <a:r>
              <a:rPr lang="en-US" dirty="0"/>
              <a:t> y </a:t>
            </a:r>
            <a:r>
              <a:rPr lang="en-US" dirty="0" err="1"/>
              <a:t>obra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02BC-5FF6-6D43-8BD5-026F495E2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33731"/>
            <a:ext cx="8394970" cy="393366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último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poetas</a:t>
            </a:r>
            <a:r>
              <a:rPr lang="en-US" dirty="0"/>
              <a:t> </a:t>
            </a:r>
            <a:r>
              <a:rPr lang="en-US" dirty="0" err="1"/>
              <a:t>romántico</a:t>
            </a:r>
            <a:r>
              <a:rPr lang="en-US" dirty="0"/>
              <a:t> o </a:t>
            </a:r>
            <a:r>
              <a:rPr lang="en-US" dirty="0" err="1"/>
              <a:t>posrománticos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letras</a:t>
            </a:r>
            <a:r>
              <a:rPr lang="en-US" dirty="0"/>
              <a:t> </a:t>
            </a:r>
            <a:r>
              <a:rPr lang="en-US" dirty="0" err="1"/>
              <a:t>hispánicas</a:t>
            </a:r>
            <a:r>
              <a:rPr lang="en-US" dirty="0"/>
              <a:t>.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conocido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hombre con dulce </a:t>
            </a:r>
            <a:r>
              <a:rPr lang="en-US" dirty="0" err="1"/>
              <a:t>delicadeza</a:t>
            </a:r>
            <a:r>
              <a:rPr lang="en-US" dirty="0"/>
              <a:t> y </a:t>
            </a:r>
            <a:r>
              <a:rPr lang="en-US" dirty="0" err="1"/>
              <a:t>profunda</a:t>
            </a:r>
            <a:r>
              <a:rPr lang="en-US" dirty="0"/>
              <a:t> </a:t>
            </a:r>
            <a:r>
              <a:rPr lang="en-US" dirty="0" err="1"/>
              <a:t>melancolía</a:t>
            </a:r>
            <a:r>
              <a:rPr lang="en-US" dirty="0"/>
              <a:t>. </a:t>
            </a:r>
            <a:r>
              <a:rPr lang="en-US" dirty="0" err="1"/>
              <a:t>Poseedor</a:t>
            </a:r>
            <a:r>
              <a:rPr lang="en-US" dirty="0"/>
              <a:t> de de un alma </a:t>
            </a:r>
            <a:r>
              <a:rPr lang="en-US" dirty="0" err="1"/>
              <a:t>sencilla</a:t>
            </a:r>
            <a:r>
              <a:rPr lang="en-US" dirty="0"/>
              <a:t> y </a:t>
            </a:r>
            <a:r>
              <a:rPr lang="en-US" dirty="0" err="1"/>
              <a:t>apacible</a:t>
            </a:r>
            <a:r>
              <a:rPr lang="en-US" dirty="0"/>
              <a:t>, </a:t>
            </a:r>
            <a:r>
              <a:rPr lang="en-US" dirty="0" err="1"/>
              <a:t>supo</a:t>
            </a:r>
            <a:r>
              <a:rPr lang="en-US" dirty="0"/>
              <a:t> </a:t>
            </a:r>
            <a:r>
              <a:rPr lang="en-US" dirty="0" err="1"/>
              <a:t>disfrazar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sonrisa</a:t>
            </a:r>
            <a:r>
              <a:rPr lang="en-US" dirty="0"/>
              <a:t> </a:t>
            </a:r>
            <a:r>
              <a:rPr lang="en-US" dirty="0" err="1"/>
              <a:t>melancólica</a:t>
            </a:r>
            <a:r>
              <a:rPr lang="en-US" dirty="0"/>
              <a:t> el </a:t>
            </a:r>
            <a:r>
              <a:rPr lang="en-US" dirty="0" err="1"/>
              <a:t>sufrimiento</a:t>
            </a:r>
            <a:r>
              <a:rPr lang="en-US" dirty="0"/>
              <a:t> </a:t>
            </a:r>
            <a:r>
              <a:rPr lang="en-US" dirty="0" err="1"/>
              <a:t>físico</a:t>
            </a:r>
            <a:r>
              <a:rPr lang="en-US" dirty="0"/>
              <a:t> y mental. </a:t>
            </a:r>
          </a:p>
          <a:p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i="1" dirty="0" err="1"/>
              <a:t>Rimas</a:t>
            </a:r>
            <a:r>
              <a:rPr lang="en-US" i="1" dirty="0"/>
              <a:t> – </a:t>
            </a:r>
            <a:r>
              <a:rPr lang="en-US" dirty="0" err="1"/>
              <a:t>especie</a:t>
            </a:r>
            <a:r>
              <a:rPr lang="en-US" dirty="0"/>
              <a:t> de </a:t>
            </a:r>
            <a:r>
              <a:rPr lang="en-US" dirty="0" err="1"/>
              <a:t>autobiografía</a:t>
            </a:r>
            <a:r>
              <a:rPr lang="en-US" dirty="0"/>
              <a:t> </a:t>
            </a:r>
            <a:r>
              <a:rPr lang="en-US" dirty="0" err="1"/>
              <a:t>poética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- </a:t>
            </a:r>
            <a:r>
              <a:rPr lang="en-US" dirty="0" err="1"/>
              <a:t>Bécquer</a:t>
            </a:r>
            <a:r>
              <a:rPr lang="en-US" dirty="0"/>
              <a:t> </a:t>
            </a:r>
            <a:r>
              <a:rPr lang="en-US" dirty="0" err="1"/>
              <a:t>rompe</a:t>
            </a:r>
            <a:r>
              <a:rPr lang="en-US" dirty="0"/>
              <a:t> con la </a:t>
            </a:r>
            <a:r>
              <a:rPr lang="en-US" dirty="0" err="1"/>
              <a:t>tradición</a:t>
            </a:r>
            <a:r>
              <a:rPr lang="en-US" dirty="0"/>
              <a:t> </a:t>
            </a:r>
            <a:r>
              <a:rPr lang="en-US" dirty="0" err="1"/>
              <a:t>romántica</a:t>
            </a:r>
            <a:r>
              <a:rPr lang="en-US" dirty="0"/>
              <a:t> (</a:t>
            </a:r>
            <a:r>
              <a:rPr lang="en-US" dirty="0" err="1"/>
              <a:t>rechaza</a:t>
            </a:r>
            <a:r>
              <a:rPr lang="en-US" dirty="0"/>
              <a:t> </a:t>
            </a:r>
            <a:r>
              <a:rPr lang="en-US" dirty="0" err="1"/>
              <a:t>lenguaje</a:t>
            </a:r>
            <a:r>
              <a:rPr lang="en-US" dirty="0"/>
              <a:t> </a:t>
            </a:r>
            <a:r>
              <a:rPr lang="en-US" dirty="0" err="1"/>
              <a:t>estridente</a:t>
            </a:r>
            <a:r>
              <a:rPr lang="en-US" dirty="0"/>
              <a:t>, </a:t>
            </a:r>
            <a:r>
              <a:rPr lang="en-US" dirty="0" err="1"/>
              <a:t>bombástico</a:t>
            </a:r>
            <a:r>
              <a:rPr lang="en-US" dirty="0"/>
              <a:t> y </a:t>
            </a:r>
            <a:r>
              <a:rPr lang="en-US" dirty="0" err="1"/>
              <a:t>decorativo</a:t>
            </a:r>
            <a:r>
              <a:rPr lang="en-US" dirty="0"/>
              <a:t> y </a:t>
            </a:r>
            <a:r>
              <a:rPr lang="en-US" dirty="0" err="1"/>
              <a:t>tono</a:t>
            </a:r>
            <a:r>
              <a:rPr lang="en-US" dirty="0"/>
              <a:t> </a:t>
            </a:r>
            <a:r>
              <a:rPr lang="en-US" dirty="0" err="1"/>
              <a:t>exageradamente</a:t>
            </a:r>
            <a:r>
              <a:rPr lang="en-US" dirty="0"/>
              <a:t> </a:t>
            </a:r>
            <a:r>
              <a:rPr lang="en-US" dirty="0" err="1"/>
              <a:t>emocional</a:t>
            </a:r>
            <a:r>
              <a:rPr lang="en-US" dirty="0"/>
              <a:t> )</a:t>
            </a:r>
          </a:p>
          <a:p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poesía</a:t>
            </a:r>
            <a:r>
              <a:rPr lang="en-US" dirty="0"/>
              <a:t> </a:t>
            </a:r>
            <a:r>
              <a:rPr lang="en-US" dirty="0" err="1"/>
              <a:t>pura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que las palabras </a:t>
            </a:r>
            <a:r>
              <a:rPr lang="en-US" dirty="0" err="1"/>
              <a:t>suenan</a:t>
            </a:r>
            <a:r>
              <a:rPr lang="en-US" dirty="0"/>
              <a:t> a </a:t>
            </a:r>
            <a:r>
              <a:rPr lang="en-US" dirty="0" err="1"/>
              <a:t>suspiros</a:t>
            </a:r>
            <a:r>
              <a:rPr lang="en-US" dirty="0"/>
              <a:t> y a </a:t>
            </a:r>
            <a:r>
              <a:rPr lang="en-US" dirty="0" err="1"/>
              <a:t>risa</a:t>
            </a:r>
            <a:r>
              <a:rPr lang="en-US" dirty="0"/>
              <a:t>,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colores</a:t>
            </a:r>
            <a:r>
              <a:rPr lang="en-US" dirty="0"/>
              <a:t> son tenues, </a:t>
            </a:r>
            <a:r>
              <a:rPr lang="en-US" dirty="0" err="1"/>
              <a:t>como</a:t>
            </a:r>
            <a:r>
              <a:rPr lang="en-US" dirty="0"/>
              <a:t> lo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la </a:t>
            </a:r>
            <a:r>
              <a:rPr lang="en-US" dirty="0" err="1"/>
              <a:t>musicalidd</a:t>
            </a:r>
            <a:r>
              <a:rPr lang="en-US" dirty="0"/>
              <a:t> del verso. </a:t>
            </a:r>
          </a:p>
          <a:p>
            <a:r>
              <a:rPr lang="en-US" dirty="0"/>
              <a:t>La </a:t>
            </a:r>
            <a:r>
              <a:rPr lang="en-US" dirty="0" err="1"/>
              <a:t>tristeza</a:t>
            </a:r>
            <a:r>
              <a:rPr lang="en-US" dirty="0"/>
              <a:t> que </a:t>
            </a:r>
            <a:r>
              <a:rPr lang="en-US" dirty="0" err="1"/>
              <a:t>aflora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versos simples y </a:t>
            </a:r>
            <a:r>
              <a:rPr lang="en-US" dirty="0" err="1"/>
              <a:t>refinados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dolorosamente</a:t>
            </a:r>
            <a:r>
              <a:rPr lang="en-US" dirty="0"/>
              <a:t> </a:t>
            </a:r>
            <a:r>
              <a:rPr lang="en-US" dirty="0" err="1"/>
              <a:t>sincera</a:t>
            </a:r>
            <a:r>
              <a:rPr lang="en-US" dirty="0"/>
              <a:t>. El </a:t>
            </a:r>
            <a:r>
              <a:rPr lang="en-US" dirty="0" err="1"/>
              <a:t>tono</a:t>
            </a:r>
            <a:r>
              <a:rPr lang="en-US" dirty="0"/>
              <a:t> </a:t>
            </a:r>
            <a:r>
              <a:rPr lang="en-US" dirty="0" err="1"/>
              <a:t>intimista</a:t>
            </a:r>
            <a:r>
              <a:rPr lang="en-US" dirty="0"/>
              <a:t> y suave </a:t>
            </a:r>
            <a:r>
              <a:rPr lang="en-US" dirty="0" err="1"/>
              <a:t>revelan</a:t>
            </a:r>
            <a:r>
              <a:rPr lang="en-US" dirty="0"/>
              <a:t> el </a:t>
            </a:r>
            <a:r>
              <a:rPr lang="en-US" dirty="0" err="1"/>
              <a:t>carácter</a:t>
            </a:r>
            <a:r>
              <a:rPr lang="en-US" dirty="0"/>
              <a:t> </a:t>
            </a:r>
            <a:r>
              <a:rPr lang="en-US" dirty="0" err="1"/>
              <a:t>melancólico</a:t>
            </a:r>
            <a:r>
              <a:rPr lang="en-US" dirty="0"/>
              <a:t>, </a:t>
            </a:r>
            <a:r>
              <a:rPr lang="en-US" dirty="0" err="1"/>
              <a:t>tímido</a:t>
            </a:r>
            <a:r>
              <a:rPr lang="en-US" dirty="0"/>
              <a:t> y </a:t>
            </a:r>
            <a:r>
              <a:rPr lang="en-US" dirty="0" err="1"/>
              <a:t>reservado</a:t>
            </a:r>
            <a:r>
              <a:rPr lang="en-US" dirty="0"/>
              <a:t> del </a:t>
            </a:r>
            <a:r>
              <a:rPr lang="en-US" dirty="0" err="1"/>
              <a:t>autor</a:t>
            </a:r>
            <a:r>
              <a:rPr lang="en-US" dirty="0"/>
              <a:t>.</a:t>
            </a:r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F43FC-5895-8940-A773-88EB7E56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697" y="2378758"/>
            <a:ext cx="1935303" cy="199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E7782-2E32-2247-85CC-3E12C9502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931" y="221674"/>
            <a:ext cx="3069236" cy="17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661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{7C44632C-822B-9E4E-A57F-B7CB5E1B4FC6}tf10001072</Template>
  <TotalTime>167</TotalTime>
  <Words>714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Gill Sans MT</vt:lpstr>
      <vt:lpstr>inherit</vt:lpstr>
      <vt:lpstr>Crop</vt:lpstr>
      <vt:lpstr>Poesía romántica americana,  el romanticismo y posromanticismo peninsular </vt:lpstr>
      <vt:lpstr>Preguntas de comprensión de la lectura</vt:lpstr>
      <vt:lpstr>El romanticismo</vt:lpstr>
      <vt:lpstr>El romanticismo Algunas características: </vt:lpstr>
      <vt:lpstr>Tierra, indígena y gaucho en la poesía romántica Latinoaméricana</vt:lpstr>
      <vt:lpstr>Gertrudis Gómez de Avellaneda Cuba, 1814 - España, 1873 </vt:lpstr>
      <vt:lpstr>PowerPoint Presentation</vt:lpstr>
      <vt:lpstr>  Gustavo Adolfo Bécquer el romanticismo y posromanticismo peninsular </vt:lpstr>
      <vt:lpstr>Gustavo Adolfo Bécquer vida y obra</vt:lpstr>
      <vt:lpstr>PowerPoint Presentation</vt:lpstr>
      <vt:lpstr>Preguntas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Poesía romántica americana, el romanticismo y posromanticismo peninsular </dc:title>
  <dc:creator>Meloddye Carpio Rios</dc:creator>
  <cp:lastModifiedBy>Meloddye Carpio Rios</cp:lastModifiedBy>
  <cp:revision>13</cp:revision>
  <dcterms:created xsi:type="dcterms:W3CDTF">2018-09-14T13:40:21Z</dcterms:created>
  <dcterms:modified xsi:type="dcterms:W3CDTF">2018-10-19T15:56:45Z</dcterms:modified>
</cp:coreProperties>
</file>